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7"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47C0536-412E-47FE-B2A2-12C8B8F55719}" type="datetimeFigureOut">
              <a:rPr lang="en-IN" smtClean="0"/>
              <a:t>24-08-2020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CDB1901D-C9BF-4EDE-BAC9-7A3E157374AE}"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584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7C0536-412E-47FE-B2A2-12C8B8F55719}"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B1901D-C9BF-4EDE-BAC9-7A3E157374AE}" type="slidenum">
              <a:rPr lang="en-IN" smtClean="0"/>
              <a:t>‹#›</a:t>
            </a:fld>
            <a:endParaRPr lang="en-IN"/>
          </a:p>
        </p:txBody>
      </p:sp>
    </p:spTree>
    <p:extLst>
      <p:ext uri="{BB962C8B-B14F-4D97-AF65-F5344CB8AC3E}">
        <p14:creationId xmlns:p14="http://schemas.microsoft.com/office/powerpoint/2010/main" val="407517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C0536-412E-47FE-B2A2-12C8B8F55719}"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01D-C9BF-4EDE-BAC9-7A3E157374AE}"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36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C0536-412E-47FE-B2A2-12C8B8F55719}"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01D-C9BF-4EDE-BAC9-7A3E157374AE}"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29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C0536-412E-47FE-B2A2-12C8B8F55719}"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01D-C9BF-4EDE-BAC9-7A3E157374AE}" type="slidenum">
              <a:rPr lang="en-IN" smtClean="0"/>
              <a:t>‹#›</a:t>
            </a:fld>
            <a:endParaRPr lang="en-IN"/>
          </a:p>
        </p:txBody>
      </p:sp>
    </p:spTree>
    <p:extLst>
      <p:ext uri="{BB962C8B-B14F-4D97-AF65-F5344CB8AC3E}">
        <p14:creationId xmlns:p14="http://schemas.microsoft.com/office/powerpoint/2010/main" val="4203988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C0536-412E-47FE-B2A2-12C8B8F55719}"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01D-C9BF-4EDE-BAC9-7A3E157374AE}"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644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C0536-412E-47FE-B2A2-12C8B8F55719}"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01D-C9BF-4EDE-BAC9-7A3E157374AE}"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3284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7C0536-412E-47FE-B2A2-12C8B8F55719}"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01D-C9BF-4EDE-BAC9-7A3E157374AE}"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847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7C0536-412E-47FE-B2A2-12C8B8F55719}"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01D-C9BF-4EDE-BAC9-7A3E157374AE}"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579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7C0536-412E-47FE-B2A2-12C8B8F55719}"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01D-C9BF-4EDE-BAC9-7A3E157374AE}" type="slidenum">
              <a:rPr lang="en-IN" smtClean="0"/>
              <a:t>‹#›</a:t>
            </a:fld>
            <a:endParaRPr lang="en-IN"/>
          </a:p>
        </p:txBody>
      </p:sp>
    </p:spTree>
    <p:extLst>
      <p:ext uri="{BB962C8B-B14F-4D97-AF65-F5344CB8AC3E}">
        <p14:creationId xmlns:p14="http://schemas.microsoft.com/office/powerpoint/2010/main" val="133553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C0536-412E-47FE-B2A2-12C8B8F55719}"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B1901D-C9BF-4EDE-BAC9-7A3E157374AE}"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49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7C0536-412E-47FE-B2A2-12C8B8F55719}"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B1901D-C9BF-4EDE-BAC9-7A3E157374AE}" type="slidenum">
              <a:rPr lang="en-IN" smtClean="0"/>
              <a:t>‹#›</a:t>
            </a:fld>
            <a:endParaRPr lang="en-IN"/>
          </a:p>
        </p:txBody>
      </p:sp>
    </p:spTree>
    <p:extLst>
      <p:ext uri="{BB962C8B-B14F-4D97-AF65-F5344CB8AC3E}">
        <p14:creationId xmlns:p14="http://schemas.microsoft.com/office/powerpoint/2010/main" val="61312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7C0536-412E-47FE-B2A2-12C8B8F55719}" type="datetimeFigureOut">
              <a:rPr lang="en-IN" smtClean="0"/>
              <a:t>24-08-2020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DB1901D-C9BF-4EDE-BAC9-7A3E157374AE}"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02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7C0536-412E-47FE-B2A2-12C8B8F55719}" type="datetimeFigureOut">
              <a:rPr lang="en-IN" smtClean="0"/>
              <a:t>24-08-2020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DB1901D-C9BF-4EDE-BAC9-7A3E157374AE}"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312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C0536-412E-47FE-B2A2-12C8B8F55719}" type="datetimeFigureOut">
              <a:rPr lang="en-IN" smtClean="0"/>
              <a:t>24-08-2020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DB1901D-C9BF-4EDE-BAC9-7A3E157374AE}" type="slidenum">
              <a:rPr lang="en-IN" smtClean="0"/>
              <a:t>‹#›</a:t>
            </a:fld>
            <a:endParaRPr lang="en-IN"/>
          </a:p>
        </p:txBody>
      </p:sp>
    </p:spTree>
    <p:extLst>
      <p:ext uri="{BB962C8B-B14F-4D97-AF65-F5344CB8AC3E}">
        <p14:creationId xmlns:p14="http://schemas.microsoft.com/office/powerpoint/2010/main" val="409607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7C0536-412E-47FE-B2A2-12C8B8F55719}"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B1901D-C9BF-4EDE-BAC9-7A3E157374AE}"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593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7C0536-412E-47FE-B2A2-12C8B8F55719}"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B1901D-C9BF-4EDE-BAC9-7A3E157374AE}" type="slidenum">
              <a:rPr lang="en-IN" smtClean="0"/>
              <a:t>‹#›</a:t>
            </a:fld>
            <a:endParaRPr lang="en-IN"/>
          </a:p>
        </p:txBody>
      </p:sp>
    </p:spTree>
    <p:extLst>
      <p:ext uri="{BB962C8B-B14F-4D97-AF65-F5344CB8AC3E}">
        <p14:creationId xmlns:p14="http://schemas.microsoft.com/office/powerpoint/2010/main" val="251000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7C0536-412E-47FE-B2A2-12C8B8F55719}" type="datetimeFigureOut">
              <a:rPr lang="en-IN" smtClean="0"/>
              <a:t>24-08-2020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B1901D-C9BF-4EDE-BAC9-7A3E157374AE}" type="slidenum">
              <a:rPr lang="en-IN" smtClean="0"/>
              <a:t>‹#›</a:t>
            </a:fld>
            <a:endParaRPr lang="en-IN"/>
          </a:p>
        </p:txBody>
      </p:sp>
    </p:spTree>
    <p:extLst>
      <p:ext uri="{BB962C8B-B14F-4D97-AF65-F5344CB8AC3E}">
        <p14:creationId xmlns:p14="http://schemas.microsoft.com/office/powerpoint/2010/main" val="250807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66A7-CFA3-4447-8E1F-70166B146479}"/>
              </a:ext>
            </a:extLst>
          </p:cNvPr>
          <p:cNvSpPr>
            <a:spLocks noGrp="1"/>
          </p:cNvSpPr>
          <p:nvPr>
            <p:ph type="ctrTitle"/>
          </p:nvPr>
        </p:nvSpPr>
        <p:spPr>
          <a:xfrm>
            <a:off x="2811669" y="2314343"/>
            <a:ext cx="6815669" cy="1515533"/>
          </a:xfrm>
        </p:spPr>
        <p:txBody>
          <a:bodyPr>
            <a:normAutofit fontScale="90000"/>
          </a:bodyPr>
          <a:lstStyle/>
          <a:p>
            <a:r>
              <a:rPr lang="en-IN" b="1" dirty="0">
                <a:solidFill>
                  <a:schemeClr val="tx1"/>
                </a:solidFill>
              </a:rPr>
              <a:t>UV-Visible Spectroscopy</a:t>
            </a:r>
            <a:br>
              <a:rPr lang="en-IN" b="1" dirty="0">
                <a:solidFill>
                  <a:schemeClr val="tx1"/>
                </a:solidFill>
              </a:rPr>
            </a:br>
            <a:r>
              <a:rPr lang="en-IN" sz="2700" b="1" dirty="0">
                <a:solidFill>
                  <a:schemeClr val="tx1"/>
                </a:solidFill>
              </a:rPr>
              <a:t>Part – 4</a:t>
            </a:r>
            <a:br>
              <a:rPr lang="en-IN" sz="2700" b="1" dirty="0">
                <a:solidFill>
                  <a:schemeClr val="tx1"/>
                </a:solidFill>
              </a:rPr>
            </a:br>
            <a:r>
              <a:rPr lang="en-IN" sz="2700" b="1" dirty="0">
                <a:solidFill>
                  <a:schemeClr val="tx1"/>
                </a:solidFill>
              </a:rPr>
              <a:t>Analytical chemistry</a:t>
            </a:r>
            <a:br>
              <a:rPr lang="en-IN" sz="2700" b="1" dirty="0">
                <a:solidFill>
                  <a:schemeClr val="tx1"/>
                </a:solidFill>
              </a:rPr>
            </a:br>
            <a:r>
              <a:rPr lang="en-IN" sz="2700" b="1" dirty="0">
                <a:solidFill>
                  <a:schemeClr val="tx1"/>
                </a:solidFill>
              </a:rPr>
              <a:t>III B.Sc, semester - 5, paper - 6</a:t>
            </a:r>
            <a:br>
              <a:rPr lang="en-IN" sz="2700" dirty="0">
                <a:solidFill>
                  <a:schemeClr val="tx1"/>
                </a:solidFill>
              </a:rPr>
            </a:br>
            <a:endParaRPr lang="en-IN" sz="2700" dirty="0">
              <a:solidFill>
                <a:schemeClr val="tx1"/>
              </a:solidFill>
            </a:endParaRPr>
          </a:p>
        </p:txBody>
      </p:sp>
      <p:sp>
        <p:nvSpPr>
          <p:cNvPr id="3" name="Subtitle 2">
            <a:extLst>
              <a:ext uri="{FF2B5EF4-FFF2-40B4-BE49-F238E27FC236}">
                <a16:creationId xmlns:a16="http://schemas.microsoft.com/office/drawing/2014/main" id="{6B029C04-439B-431C-82C3-D2FDF3029B32}"/>
              </a:ext>
            </a:extLst>
          </p:cNvPr>
          <p:cNvSpPr>
            <a:spLocks noGrp="1"/>
          </p:cNvSpPr>
          <p:nvPr>
            <p:ph type="subTitle" idx="1"/>
          </p:nvPr>
        </p:nvSpPr>
        <p:spPr>
          <a:xfrm>
            <a:off x="2683932" y="3644345"/>
            <a:ext cx="6815669" cy="1616768"/>
          </a:xfrm>
        </p:spPr>
        <p:txBody>
          <a:bodyPr>
            <a:normAutofit fontScale="92500" lnSpcReduction="10000"/>
          </a:bodyPr>
          <a:lstStyle/>
          <a:p>
            <a:endParaRPr lang="en-US" dirty="0"/>
          </a:p>
          <a:p>
            <a:r>
              <a:rPr lang="en-US" sz="2000" b="1" dirty="0"/>
              <a:t>Vijaya Lakshmi Sada </a:t>
            </a:r>
            <a:endParaRPr lang="en-IN" sz="2000" b="1" dirty="0"/>
          </a:p>
          <a:p>
            <a:r>
              <a:rPr lang="en-IN" sz="2000" b="1" dirty="0"/>
              <a:t>Guest faculty</a:t>
            </a:r>
          </a:p>
          <a:p>
            <a:r>
              <a:rPr lang="en-IN" sz="2000" b="1" dirty="0"/>
              <a:t>P.R. Govt. College (A), kakinada</a:t>
            </a:r>
          </a:p>
          <a:p>
            <a:endParaRPr lang="en-IN" dirty="0"/>
          </a:p>
        </p:txBody>
      </p:sp>
    </p:spTree>
    <p:extLst>
      <p:ext uri="{BB962C8B-B14F-4D97-AF65-F5344CB8AC3E}">
        <p14:creationId xmlns:p14="http://schemas.microsoft.com/office/powerpoint/2010/main" val="148592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3E87-FE02-441B-935F-226628D245EB}"/>
              </a:ext>
            </a:extLst>
          </p:cNvPr>
          <p:cNvSpPr>
            <a:spLocks noGrp="1"/>
          </p:cNvSpPr>
          <p:nvPr>
            <p:ph type="title"/>
          </p:nvPr>
        </p:nvSpPr>
        <p:spPr/>
        <p:txBody>
          <a:bodyPr>
            <a:normAutofit fontScale="90000"/>
          </a:bodyPr>
          <a:lstStyle/>
          <a:p>
            <a:r>
              <a:rPr lang="en-IN" dirty="0"/>
              <a:t>Difference Between Single Beam and Double Beam Spectrophotometer</a:t>
            </a:r>
          </a:p>
        </p:txBody>
      </p:sp>
      <p:graphicFrame>
        <p:nvGraphicFramePr>
          <p:cNvPr id="4" name="Content Placeholder 3">
            <a:extLst>
              <a:ext uri="{FF2B5EF4-FFF2-40B4-BE49-F238E27FC236}">
                <a16:creationId xmlns:a16="http://schemas.microsoft.com/office/drawing/2014/main" id="{F6A2DEE5-6259-4924-82EC-B50209F22FFC}"/>
              </a:ext>
            </a:extLst>
          </p:cNvPr>
          <p:cNvGraphicFramePr>
            <a:graphicFrameLocks noGrp="1"/>
          </p:cNvGraphicFramePr>
          <p:nvPr>
            <p:ph idx="1"/>
            <p:extLst>
              <p:ext uri="{D42A27DB-BD31-4B8C-83A1-F6EECF244321}">
                <p14:modId xmlns:p14="http://schemas.microsoft.com/office/powerpoint/2010/main" val="4234053683"/>
              </p:ext>
            </p:extLst>
          </p:nvPr>
        </p:nvGraphicFramePr>
        <p:xfrm>
          <a:off x="1577009" y="2623930"/>
          <a:ext cx="9157252" cy="3008243"/>
        </p:xfrm>
        <a:graphic>
          <a:graphicData uri="http://schemas.openxmlformats.org/drawingml/2006/table">
            <a:tbl>
              <a:tblPr firstRow="1" firstCol="1" bandRow="1">
                <a:tableStyleId>{5C22544A-7EE6-4342-B048-85BDC9FD1C3A}</a:tableStyleId>
              </a:tblPr>
              <a:tblGrid>
                <a:gridCol w="4578626">
                  <a:extLst>
                    <a:ext uri="{9D8B030D-6E8A-4147-A177-3AD203B41FA5}">
                      <a16:colId xmlns:a16="http://schemas.microsoft.com/office/drawing/2014/main" val="3460970490"/>
                    </a:ext>
                  </a:extLst>
                </a:gridCol>
                <a:gridCol w="4578626">
                  <a:extLst>
                    <a:ext uri="{9D8B030D-6E8A-4147-A177-3AD203B41FA5}">
                      <a16:colId xmlns:a16="http://schemas.microsoft.com/office/drawing/2014/main" val="3118055124"/>
                    </a:ext>
                  </a:extLst>
                </a:gridCol>
              </a:tblGrid>
              <a:tr h="812383">
                <a:tc gridSpan="2">
                  <a:txBody>
                    <a:bodyPr/>
                    <a:lstStyle/>
                    <a:p>
                      <a:pPr marL="0" marR="0" algn="ctr">
                        <a:lnSpc>
                          <a:spcPct val="107000"/>
                        </a:lnSpc>
                        <a:spcBef>
                          <a:spcPts val="0"/>
                        </a:spcBef>
                        <a:spcAft>
                          <a:spcPts val="800"/>
                        </a:spcAft>
                      </a:pPr>
                      <a:r>
                        <a:rPr lang="en-IN" sz="2400">
                          <a:effectLst/>
                        </a:rPr>
                        <a:t> Light Beam</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9525" marR="9525" marT="9525" marB="38100" anchor="ctr"/>
                </a:tc>
                <a:tc hMerge="1">
                  <a:txBody>
                    <a:bodyPr/>
                    <a:lstStyle/>
                    <a:p>
                      <a:endParaRPr lang="en-IN"/>
                    </a:p>
                  </a:txBody>
                  <a:tcPr/>
                </a:tc>
                <a:extLst>
                  <a:ext uri="{0D108BD9-81ED-4DB2-BD59-A6C34878D82A}">
                    <a16:rowId xmlns:a16="http://schemas.microsoft.com/office/drawing/2014/main" val="1705371846"/>
                  </a:ext>
                </a:extLst>
              </a:tr>
              <a:tr h="2195860">
                <a:tc>
                  <a:txBody>
                    <a:bodyPr/>
                    <a:lstStyle/>
                    <a:p>
                      <a:pPr marL="0" marR="0">
                        <a:lnSpc>
                          <a:spcPct val="107000"/>
                        </a:lnSpc>
                        <a:spcBef>
                          <a:spcPts val="0"/>
                        </a:spcBef>
                        <a:spcAft>
                          <a:spcPts val="800"/>
                        </a:spcAft>
                      </a:pPr>
                      <a:r>
                        <a:rPr lang="en-IN" sz="2400">
                          <a:effectLst/>
                        </a:rPr>
                        <a:t>Single beam spectrophotometer uses a non-split light beam.</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285750" marR="9525" marT="9525" marB="38100" anchor="ctr"/>
                </a:tc>
                <a:tc>
                  <a:txBody>
                    <a:bodyPr/>
                    <a:lstStyle/>
                    <a:p>
                      <a:pPr marL="0" marR="0">
                        <a:lnSpc>
                          <a:spcPct val="107000"/>
                        </a:lnSpc>
                        <a:spcBef>
                          <a:spcPts val="0"/>
                        </a:spcBef>
                        <a:spcAft>
                          <a:spcPts val="800"/>
                        </a:spcAft>
                      </a:pPr>
                      <a:r>
                        <a:rPr lang="en-IN" sz="2400" dirty="0">
                          <a:effectLst/>
                        </a:rPr>
                        <a:t>Double beam spectrophotometer uses a light beam that is split into two fractions before passing through the sample.</a:t>
                      </a:r>
                      <a:endParaRPr lang="en-IN" sz="2400" dirty="0">
                        <a:effectLst/>
                        <a:latin typeface="Calibri" panose="020F0502020204030204" pitchFamily="34" charset="0"/>
                        <a:ea typeface="Calibri" panose="020F0502020204030204" pitchFamily="34" charset="0"/>
                        <a:cs typeface="Gautami" panose="020B0502040204020203" pitchFamily="34" charset="0"/>
                      </a:endParaRPr>
                    </a:p>
                  </a:txBody>
                  <a:tcPr marL="285750" marR="9525" marT="9525" marB="38100" anchor="ctr"/>
                </a:tc>
                <a:extLst>
                  <a:ext uri="{0D108BD9-81ED-4DB2-BD59-A6C34878D82A}">
                    <a16:rowId xmlns:a16="http://schemas.microsoft.com/office/drawing/2014/main" val="2379062034"/>
                  </a:ext>
                </a:extLst>
              </a:tr>
            </a:tbl>
          </a:graphicData>
        </a:graphic>
      </p:graphicFrame>
    </p:spTree>
    <p:extLst>
      <p:ext uri="{BB962C8B-B14F-4D97-AF65-F5344CB8AC3E}">
        <p14:creationId xmlns:p14="http://schemas.microsoft.com/office/powerpoint/2010/main" val="117302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01AB-88FE-47AB-A33B-D895D0B4F523}"/>
              </a:ext>
            </a:extLst>
          </p:cNvPr>
          <p:cNvSpPr>
            <a:spLocks noGrp="1"/>
          </p:cNvSpPr>
          <p:nvPr>
            <p:ph type="title"/>
          </p:nvPr>
        </p:nvSpPr>
        <p:spPr/>
        <p:txBody>
          <a:bodyPr>
            <a:normAutofit fontScale="90000"/>
          </a:bodyPr>
          <a:lstStyle/>
          <a:p>
            <a:r>
              <a:rPr lang="en-IN" dirty="0"/>
              <a:t>Difference Between Single Beam and Double Beam Spectrophotometer</a:t>
            </a:r>
          </a:p>
        </p:txBody>
      </p:sp>
      <p:graphicFrame>
        <p:nvGraphicFramePr>
          <p:cNvPr id="4" name="Content Placeholder 3">
            <a:extLst>
              <a:ext uri="{FF2B5EF4-FFF2-40B4-BE49-F238E27FC236}">
                <a16:creationId xmlns:a16="http://schemas.microsoft.com/office/drawing/2014/main" id="{30170A3D-3FF8-497F-B986-6F98A1903864}"/>
              </a:ext>
            </a:extLst>
          </p:cNvPr>
          <p:cNvGraphicFramePr>
            <a:graphicFrameLocks noGrp="1"/>
          </p:cNvGraphicFramePr>
          <p:nvPr>
            <p:ph idx="1"/>
            <p:extLst>
              <p:ext uri="{D42A27DB-BD31-4B8C-83A1-F6EECF244321}">
                <p14:modId xmlns:p14="http://schemas.microsoft.com/office/powerpoint/2010/main" val="3480663503"/>
              </p:ext>
            </p:extLst>
          </p:nvPr>
        </p:nvGraphicFramePr>
        <p:xfrm>
          <a:off x="1510748" y="2610678"/>
          <a:ext cx="9385850" cy="3265189"/>
        </p:xfrm>
        <a:graphic>
          <a:graphicData uri="http://schemas.openxmlformats.org/drawingml/2006/table">
            <a:tbl>
              <a:tblPr firstRow="1" firstCol="1" bandRow="1">
                <a:tableStyleId>{5C22544A-7EE6-4342-B048-85BDC9FD1C3A}</a:tableStyleId>
              </a:tblPr>
              <a:tblGrid>
                <a:gridCol w="4692925">
                  <a:extLst>
                    <a:ext uri="{9D8B030D-6E8A-4147-A177-3AD203B41FA5}">
                      <a16:colId xmlns:a16="http://schemas.microsoft.com/office/drawing/2014/main" val="657148546"/>
                    </a:ext>
                  </a:extLst>
                </a:gridCol>
                <a:gridCol w="4692925">
                  <a:extLst>
                    <a:ext uri="{9D8B030D-6E8A-4147-A177-3AD203B41FA5}">
                      <a16:colId xmlns:a16="http://schemas.microsoft.com/office/drawing/2014/main" val="506387223"/>
                    </a:ext>
                  </a:extLst>
                </a:gridCol>
              </a:tblGrid>
              <a:tr h="871057">
                <a:tc gridSpan="2">
                  <a:txBody>
                    <a:bodyPr/>
                    <a:lstStyle/>
                    <a:p>
                      <a:pPr marL="0" marR="0" algn="ctr">
                        <a:lnSpc>
                          <a:spcPct val="107000"/>
                        </a:lnSpc>
                        <a:spcBef>
                          <a:spcPts val="0"/>
                        </a:spcBef>
                        <a:spcAft>
                          <a:spcPts val="800"/>
                        </a:spcAft>
                      </a:pPr>
                      <a:r>
                        <a:rPr lang="en-IN" sz="2400">
                          <a:effectLst/>
                        </a:rPr>
                        <a:t>Measurement</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9525" marR="9525" marT="9525" marB="38100" anchor="ctr"/>
                </a:tc>
                <a:tc hMerge="1">
                  <a:txBody>
                    <a:bodyPr/>
                    <a:lstStyle/>
                    <a:p>
                      <a:endParaRPr lang="en-IN"/>
                    </a:p>
                  </a:txBody>
                  <a:tcPr/>
                </a:tc>
                <a:extLst>
                  <a:ext uri="{0D108BD9-81ED-4DB2-BD59-A6C34878D82A}">
                    <a16:rowId xmlns:a16="http://schemas.microsoft.com/office/drawing/2014/main" val="3814671115"/>
                  </a:ext>
                </a:extLst>
              </a:tr>
              <a:tr h="2394132">
                <a:tc>
                  <a:txBody>
                    <a:bodyPr/>
                    <a:lstStyle/>
                    <a:p>
                      <a:pPr marL="0" marR="0">
                        <a:lnSpc>
                          <a:spcPct val="107000"/>
                        </a:lnSpc>
                        <a:spcBef>
                          <a:spcPts val="0"/>
                        </a:spcBef>
                        <a:spcAft>
                          <a:spcPts val="800"/>
                        </a:spcAft>
                      </a:pPr>
                      <a:r>
                        <a:rPr lang="en-IN" sz="2400">
                          <a:effectLst/>
                        </a:rPr>
                        <a:t>The measurements taken from single beam spectrophotometers are less reproducible because a single light beam is used.</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285750" marR="9525" marT="9525" marB="38100" anchor="ctr"/>
                </a:tc>
                <a:tc>
                  <a:txBody>
                    <a:bodyPr/>
                    <a:lstStyle/>
                    <a:p>
                      <a:pPr marL="0" marR="0">
                        <a:lnSpc>
                          <a:spcPct val="107000"/>
                        </a:lnSpc>
                        <a:spcBef>
                          <a:spcPts val="0"/>
                        </a:spcBef>
                        <a:spcAft>
                          <a:spcPts val="800"/>
                        </a:spcAft>
                      </a:pPr>
                      <a:r>
                        <a:rPr lang="en-IN" sz="2400" dirty="0">
                          <a:effectLst/>
                        </a:rPr>
                        <a:t>The measurements taken from double beam spectrophotometers are highly reproducible because electronic and mechanical effects on both sample and reference beams are equal.</a:t>
                      </a:r>
                      <a:endParaRPr lang="en-IN" sz="2400" dirty="0">
                        <a:effectLst/>
                        <a:latin typeface="Calibri" panose="020F0502020204030204" pitchFamily="34" charset="0"/>
                        <a:ea typeface="Calibri" panose="020F0502020204030204" pitchFamily="34" charset="0"/>
                        <a:cs typeface="Gautami" panose="020B0502040204020203" pitchFamily="34" charset="0"/>
                      </a:endParaRPr>
                    </a:p>
                  </a:txBody>
                  <a:tcPr marL="285750" marR="9525" marT="9525" marB="38100" anchor="ctr"/>
                </a:tc>
                <a:extLst>
                  <a:ext uri="{0D108BD9-81ED-4DB2-BD59-A6C34878D82A}">
                    <a16:rowId xmlns:a16="http://schemas.microsoft.com/office/drawing/2014/main" val="4158627611"/>
                  </a:ext>
                </a:extLst>
              </a:tr>
            </a:tbl>
          </a:graphicData>
        </a:graphic>
      </p:graphicFrame>
    </p:spTree>
    <p:extLst>
      <p:ext uri="{BB962C8B-B14F-4D97-AF65-F5344CB8AC3E}">
        <p14:creationId xmlns:p14="http://schemas.microsoft.com/office/powerpoint/2010/main" val="364164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F0D7-36A0-4711-9E35-16F68525CD02}"/>
              </a:ext>
            </a:extLst>
          </p:cNvPr>
          <p:cNvSpPr>
            <a:spLocks noGrp="1"/>
          </p:cNvSpPr>
          <p:nvPr>
            <p:ph type="title"/>
          </p:nvPr>
        </p:nvSpPr>
        <p:spPr>
          <a:xfrm>
            <a:off x="1295402" y="768626"/>
            <a:ext cx="9601196" cy="1517373"/>
          </a:xfrm>
        </p:spPr>
        <p:txBody>
          <a:bodyPr>
            <a:normAutofit fontScale="90000"/>
          </a:bodyPr>
          <a:lstStyle/>
          <a:p>
            <a:r>
              <a:rPr lang="en-IN" b="1" dirty="0"/>
              <a:t>Summary – Single Beam vs Double Beam Spectrophotometer</a:t>
            </a:r>
            <a:br>
              <a:rPr lang="en-IN" b="1" dirty="0"/>
            </a:br>
            <a:endParaRPr lang="en-IN" dirty="0"/>
          </a:p>
        </p:txBody>
      </p:sp>
      <p:sp>
        <p:nvSpPr>
          <p:cNvPr id="3" name="Content Placeholder 2">
            <a:extLst>
              <a:ext uri="{FF2B5EF4-FFF2-40B4-BE49-F238E27FC236}">
                <a16:creationId xmlns:a16="http://schemas.microsoft.com/office/drawing/2014/main" id="{A6C66D5B-431B-4250-81AB-7C11EF23D19E}"/>
              </a:ext>
            </a:extLst>
          </p:cNvPr>
          <p:cNvSpPr>
            <a:spLocks noGrp="1"/>
          </p:cNvSpPr>
          <p:nvPr>
            <p:ph idx="1"/>
          </p:nvPr>
        </p:nvSpPr>
        <p:spPr/>
        <p:txBody>
          <a:bodyPr/>
          <a:lstStyle/>
          <a:p>
            <a:r>
              <a:rPr lang="en-IN" dirty="0"/>
              <a:t>A spectrophotometer is an instrument that analyses the components of a solution by observing the capability to absorb light. There are two main types of spectrophotometers; single beam and double beam spectrophotometer. The difference between single beam and double beam spectrophotometer is that, in single beam spectrophotometer, all the light waves pass through the sample whereas, in double beam spectrophotometer, the light beam splits into two parts and only one part passes through the sample.</a:t>
            </a:r>
          </a:p>
          <a:p>
            <a:endParaRPr lang="en-IN" dirty="0"/>
          </a:p>
        </p:txBody>
      </p:sp>
    </p:spTree>
    <p:extLst>
      <p:ext uri="{BB962C8B-B14F-4D97-AF65-F5344CB8AC3E}">
        <p14:creationId xmlns:p14="http://schemas.microsoft.com/office/powerpoint/2010/main" val="416654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9EFB-B253-4A62-AEA6-B263FB3D4F41}"/>
              </a:ext>
            </a:extLst>
          </p:cNvPr>
          <p:cNvSpPr>
            <a:spLocks noGrp="1"/>
          </p:cNvSpPr>
          <p:nvPr>
            <p:ph type="title"/>
          </p:nvPr>
        </p:nvSpPr>
        <p:spPr/>
        <p:txBody>
          <a:bodyPr>
            <a:normAutofit fontScale="90000"/>
          </a:bodyPr>
          <a:lstStyle/>
          <a:p>
            <a:r>
              <a:rPr lang="en-IN" b="1" dirty="0"/>
              <a:t>Applications:</a:t>
            </a:r>
            <a:br>
              <a:rPr lang="en-IN" b="1" dirty="0"/>
            </a:br>
            <a:endParaRPr lang="en-IN" dirty="0"/>
          </a:p>
        </p:txBody>
      </p:sp>
      <p:sp>
        <p:nvSpPr>
          <p:cNvPr id="3" name="Content Placeholder 2">
            <a:extLst>
              <a:ext uri="{FF2B5EF4-FFF2-40B4-BE49-F238E27FC236}">
                <a16:creationId xmlns:a16="http://schemas.microsoft.com/office/drawing/2014/main" id="{95AB5D35-5D95-45BB-A38C-79E55CD7C8DF}"/>
              </a:ext>
            </a:extLst>
          </p:cNvPr>
          <p:cNvSpPr>
            <a:spLocks noGrp="1"/>
          </p:cNvSpPr>
          <p:nvPr>
            <p:ph idx="1"/>
          </p:nvPr>
        </p:nvSpPr>
        <p:spPr/>
        <p:txBody>
          <a:bodyPr/>
          <a:lstStyle/>
          <a:p>
            <a:pPr marL="0" lvl="0" indent="0">
              <a:buNone/>
            </a:pPr>
            <a:r>
              <a:rPr lang="en-IN" dirty="0"/>
              <a:t>1.Detection of Impurities</a:t>
            </a:r>
          </a:p>
          <a:p>
            <a:pPr lvl="0"/>
            <a:r>
              <a:rPr lang="en-IN" dirty="0"/>
              <a:t>It is one of the best methods for determination of impurities in organic molecules.</a:t>
            </a:r>
          </a:p>
          <a:p>
            <a:pPr lvl="0"/>
            <a:r>
              <a:rPr lang="en-IN" dirty="0"/>
              <a:t>Additional peaks can be observed due to impurities in the sample and it can be compared with that of standard raw material.</a:t>
            </a:r>
          </a:p>
          <a:p>
            <a:pPr lvl="0"/>
            <a:r>
              <a:rPr lang="en-IN" dirty="0"/>
              <a:t>By also measuring the absorbance at specific wavelength, the impurities can be detected.</a:t>
            </a:r>
          </a:p>
          <a:p>
            <a:endParaRPr lang="en-IN" dirty="0"/>
          </a:p>
        </p:txBody>
      </p:sp>
    </p:spTree>
    <p:extLst>
      <p:ext uri="{BB962C8B-B14F-4D97-AF65-F5344CB8AC3E}">
        <p14:creationId xmlns:p14="http://schemas.microsoft.com/office/powerpoint/2010/main" val="109087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51EC-40CB-41FC-B08A-742503B63A30}"/>
              </a:ext>
            </a:extLst>
          </p:cNvPr>
          <p:cNvSpPr>
            <a:spLocks noGrp="1"/>
          </p:cNvSpPr>
          <p:nvPr>
            <p:ph type="title"/>
          </p:nvPr>
        </p:nvSpPr>
        <p:spPr/>
        <p:txBody>
          <a:bodyPr>
            <a:normAutofit fontScale="90000"/>
          </a:bodyPr>
          <a:lstStyle/>
          <a:p>
            <a:r>
              <a:rPr lang="en-IN" b="1" dirty="0"/>
              <a:t>Applications:</a:t>
            </a:r>
            <a:br>
              <a:rPr lang="en-IN" b="1" dirty="0"/>
            </a:br>
            <a:endParaRPr lang="en-IN" dirty="0"/>
          </a:p>
        </p:txBody>
      </p:sp>
      <p:sp>
        <p:nvSpPr>
          <p:cNvPr id="3" name="Content Placeholder 2">
            <a:extLst>
              <a:ext uri="{FF2B5EF4-FFF2-40B4-BE49-F238E27FC236}">
                <a16:creationId xmlns:a16="http://schemas.microsoft.com/office/drawing/2014/main" id="{40BC842D-9344-47F9-970C-163629096270}"/>
              </a:ext>
            </a:extLst>
          </p:cNvPr>
          <p:cNvSpPr>
            <a:spLocks noGrp="1"/>
          </p:cNvSpPr>
          <p:nvPr>
            <p:ph idx="1"/>
          </p:nvPr>
        </p:nvSpPr>
        <p:spPr/>
        <p:txBody>
          <a:bodyPr/>
          <a:lstStyle/>
          <a:p>
            <a:pPr marL="0" lvl="0" indent="0">
              <a:buNone/>
            </a:pPr>
            <a:r>
              <a:rPr lang="en-IN" dirty="0"/>
              <a:t>2.Structure elucidation of organic compounds</a:t>
            </a:r>
          </a:p>
          <a:p>
            <a:pPr lvl="0"/>
            <a:r>
              <a:rPr lang="en-IN" dirty="0"/>
              <a:t>It is useful in the structure elucidation of organic molecules, such as in detecting the presence or absence of unsaturation, the presence of hetero atoms.</a:t>
            </a:r>
          </a:p>
          <a:p>
            <a:pPr marL="0" lvl="0" indent="0">
              <a:buNone/>
            </a:pPr>
            <a:r>
              <a:rPr lang="en-IN" dirty="0"/>
              <a:t>3.UV absorption spectroscopy can be used for the quantitative determination  of compounds that absorb UV radiation.</a:t>
            </a:r>
          </a:p>
          <a:p>
            <a:endParaRPr lang="en-IN" dirty="0"/>
          </a:p>
        </p:txBody>
      </p:sp>
    </p:spTree>
    <p:extLst>
      <p:ext uri="{BB962C8B-B14F-4D97-AF65-F5344CB8AC3E}">
        <p14:creationId xmlns:p14="http://schemas.microsoft.com/office/powerpoint/2010/main" val="2126729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BD56DA-C49E-42D0-A91F-5D0B4FAE3705}"/>
              </a:ext>
            </a:extLst>
          </p:cNvPr>
          <p:cNvSpPr/>
          <p:nvPr/>
        </p:nvSpPr>
        <p:spPr>
          <a:xfrm>
            <a:off x="1179442" y="1611227"/>
            <a:ext cx="9621079" cy="4089453"/>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startAt="3"/>
              <a:tabLst>
                <a:tab pos="457200" algn="l"/>
              </a:tabLst>
            </a:pPr>
            <a:r>
              <a:rPr lang="en-IN" sz="2400" dirty="0">
                <a:solidFill>
                  <a:srgbClr val="000000"/>
                </a:solidFill>
                <a:ea typeface="Times New Roman" panose="02020603050405020304" pitchFamily="18" charset="0"/>
                <a:cs typeface="Calibri" panose="020F0502020204030204" pitchFamily="34" charset="0"/>
              </a:rPr>
              <a:t>UV absorption spectroscopy can characterize those types of compounds which absorbs UV radiation thus used in qualitative determination of compounds. Identification is done by comparing the absorption spectrum with the spectra of known compounds.</a:t>
            </a:r>
            <a:endParaRPr lang="en-IN" sz="2400" dirty="0">
              <a:ea typeface="Calibri" panose="020F0502020204030204" pitchFamily="34" charset="0"/>
              <a:cs typeface="Gautami" panose="020B0502040204020203" pitchFamily="34" charset="0"/>
            </a:endParaRPr>
          </a:p>
          <a:p>
            <a:pPr marL="342900" marR="0" lvl="0" indent="-342900" algn="just">
              <a:lnSpc>
                <a:spcPct val="107000"/>
              </a:lnSpc>
              <a:spcBef>
                <a:spcPts val="0"/>
              </a:spcBef>
              <a:spcAft>
                <a:spcPts val="0"/>
              </a:spcAft>
              <a:buFont typeface="+mj-lt"/>
              <a:buAutoNum type="arabicPeriod" startAt="3"/>
              <a:tabLst>
                <a:tab pos="457200" algn="l"/>
              </a:tabLst>
            </a:pPr>
            <a:r>
              <a:rPr lang="en-IN" sz="2400" dirty="0">
                <a:solidFill>
                  <a:srgbClr val="000000"/>
                </a:solidFill>
                <a:ea typeface="Times New Roman" panose="02020603050405020304" pitchFamily="18" charset="0"/>
                <a:cs typeface="Calibri" panose="020F0502020204030204" pitchFamily="34" charset="0"/>
              </a:rPr>
              <a:t>This technique is used to detect the presence or absence of functional group in the compound. Absence of a band at particular wavelength regarded as an evidence for absence of particular group.</a:t>
            </a:r>
            <a:endParaRPr lang="en-IN" sz="2400" dirty="0">
              <a:ea typeface="Calibri" panose="020F0502020204030204" pitchFamily="34" charset="0"/>
              <a:cs typeface="Gautami" panose="020B0502040204020203" pitchFamily="34" charset="0"/>
            </a:endParaRPr>
          </a:p>
          <a:p>
            <a:pPr marL="342900" marR="0" lvl="0" indent="-342900" algn="just">
              <a:lnSpc>
                <a:spcPct val="107000"/>
              </a:lnSpc>
              <a:spcBef>
                <a:spcPts val="0"/>
              </a:spcBef>
              <a:spcAft>
                <a:spcPts val="0"/>
              </a:spcAft>
              <a:buFont typeface="+mj-lt"/>
              <a:buAutoNum type="arabicPeriod" startAt="3"/>
              <a:tabLst>
                <a:tab pos="457200" algn="l"/>
              </a:tabLst>
            </a:pPr>
            <a:r>
              <a:rPr lang="en-IN" sz="2400" dirty="0">
                <a:solidFill>
                  <a:srgbClr val="000000"/>
                </a:solidFill>
                <a:ea typeface="Times New Roman" panose="02020603050405020304" pitchFamily="18" charset="0"/>
                <a:cs typeface="Calibri" panose="020F0502020204030204" pitchFamily="34" charset="0"/>
              </a:rPr>
              <a:t>Kinetics of reaction can also be studied using UV spectroscopy. The UV radiation is passed through the reaction cell and the absorbance changes can be observed.</a:t>
            </a:r>
            <a:endParaRPr lang="en-IN" sz="2400" dirty="0">
              <a:effectLst/>
              <a:ea typeface="Calibri" panose="020F0502020204030204" pitchFamily="34" charset="0"/>
              <a:cs typeface="Gautami" panose="020B0502040204020203" pitchFamily="34" charset="0"/>
            </a:endParaRPr>
          </a:p>
        </p:txBody>
      </p:sp>
    </p:spTree>
    <p:extLst>
      <p:ext uri="{BB962C8B-B14F-4D97-AF65-F5344CB8AC3E}">
        <p14:creationId xmlns:p14="http://schemas.microsoft.com/office/powerpoint/2010/main" val="204459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323A81-0621-44BC-A757-FBEC792CA3C1}"/>
              </a:ext>
            </a:extLst>
          </p:cNvPr>
          <p:cNvSpPr/>
          <p:nvPr/>
        </p:nvSpPr>
        <p:spPr>
          <a:xfrm>
            <a:off x="1510746" y="1413159"/>
            <a:ext cx="8958471" cy="4031681"/>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startAt="6"/>
              <a:tabLst>
                <a:tab pos="457200" algn="l"/>
              </a:tabLst>
            </a:pPr>
            <a:r>
              <a:rPr lang="en-IN" sz="2400" dirty="0">
                <a:solidFill>
                  <a:srgbClr val="000000"/>
                </a:solidFill>
                <a:ea typeface="Times New Roman" panose="02020603050405020304" pitchFamily="18" charset="0"/>
                <a:cs typeface="Calibri" panose="020F0502020204030204" pitchFamily="34" charset="0"/>
              </a:rPr>
              <a:t>Kinetics of reaction can also be studied using UV spectroscopy. The UV radiation is passed through the reaction cell and the absorbance changes can be observed.</a:t>
            </a:r>
            <a:endParaRPr lang="en-IN" sz="2400" dirty="0">
              <a:ea typeface="Calibri" panose="020F0502020204030204" pitchFamily="34" charset="0"/>
              <a:cs typeface="Gautami" panose="020B0502040204020203" pitchFamily="34" charset="0"/>
            </a:endParaRPr>
          </a:p>
          <a:p>
            <a:pPr marL="342900" marR="0" lvl="0" indent="-342900" algn="just">
              <a:lnSpc>
                <a:spcPct val="107000"/>
              </a:lnSpc>
              <a:spcBef>
                <a:spcPts val="0"/>
              </a:spcBef>
              <a:spcAft>
                <a:spcPts val="0"/>
              </a:spcAft>
              <a:buFont typeface="+mj-lt"/>
              <a:buAutoNum type="arabicPeriod" startAt="6"/>
              <a:tabLst>
                <a:tab pos="457200" algn="l"/>
              </a:tabLst>
            </a:pPr>
            <a:r>
              <a:rPr lang="en-IN" sz="2400" dirty="0">
                <a:solidFill>
                  <a:srgbClr val="000000"/>
                </a:solidFill>
                <a:ea typeface="Times New Roman" panose="02020603050405020304" pitchFamily="18" charset="0"/>
                <a:cs typeface="Calibri" panose="020F0502020204030204" pitchFamily="34" charset="0"/>
              </a:rPr>
              <a:t>Many drugs are either in the form of raw material or in the form of formulation. They can be assayed by making a suitable solution of the drug in a solvent and measuring the absorbance at specific wavelength. </a:t>
            </a:r>
            <a:endParaRPr lang="en-IN" sz="2400" dirty="0">
              <a:ea typeface="Calibri" panose="020F0502020204030204" pitchFamily="34" charset="0"/>
              <a:cs typeface="Gautami" panose="020B0502040204020203" pitchFamily="34" charset="0"/>
            </a:endParaRPr>
          </a:p>
          <a:p>
            <a:pPr marL="342900" marR="0" lvl="0" indent="-342900" algn="just">
              <a:lnSpc>
                <a:spcPct val="107000"/>
              </a:lnSpc>
              <a:spcBef>
                <a:spcPts val="0"/>
              </a:spcBef>
              <a:spcAft>
                <a:spcPts val="0"/>
              </a:spcAft>
              <a:buFont typeface="+mj-lt"/>
              <a:buAutoNum type="arabicPeriod" startAt="6"/>
              <a:tabLst>
                <a:tab pos="457200" algn="l"/>
              </a:tabLst>
            </a:pPr>
            <a:r>
              <a:rPr lang="en-IN" sz="2400" dirty="0">
                <a:solidFill>
                  <a:srgbClr val="000000"/>
                </a:solidFill>
                <a:ea typeface="Times New Roman" panose="02020603050405020304" pitchFamily="18" charset="0"/>
                <a:cs typeface="Calibri" panose="020F0502020204030204" pitchFamily="34" charset="0"/>
              </a:rPr>
              <a:t>Molecular weights of compounds can be measured spectrophotometrically by preparing the suitable derivatives of these compounds.</a:t>
            </a:r>
            <a:endParaRPr lang="en-IN" sz="2400" dirty="0">
              <a:ea typeface="Calibri" panose="020F0502020204030204" pitchFamily="34" charset="0"/>
              <a:cs typeface="Gautami" panose="020B0502040204020203" pitchFamily="34" charset="0"/>
            </a:endParaRPr>
          </a:p>
          <a:p>
            <a:pPr marL="342900" marR="0" lvl="0" indent="-342900" algn="just">
              <a:lnSpc>
                <a:spcPct val="107000"/>
              </a:lnSpc>
              <a:spcBef>
                <a:spcPts val="0"/>
              </a:spcBef>
              <a:spcAft>
                <a:spcPts val="0"/>
              </a:spcAft>
              <a:buFont typeface="+mj-lt"/>
              <a:buAutoNum type="arabicPeriod" startAt="6"/>
              <a:tabLst>
                <a:tab pos="457200" algn="l"/>
              </a:tabLst>
            </a:pPr>
            <a:r>
              <a:rPr lang="en-IN" sz="2400" dirty="0">
                <a:solidFill>
                  <a:srgbClr val="000000"/>
                </a:solidFill>
                <a:ea typeface="Times New Roman" panose="02020603050405020304" pitchFamily="18" charset="0"/>
                <a:cs typeface="Calibri" panose="020F0502020204030204" pitchFamily="34" charset="0"/>
              </a:rPr>
              <a:t>UV spectrophotometer may be used as a detector for HPLC.</a:t>
            </a:r>
            <a:endParaRPr lang="en-IN" sz="2400" dirty="0">
              <a:effectLst/>
              <a:ea typeface="Calibri" panose="020F0502020204030204" pitchFamily="34" charset="0"/>
              <a:cs typeface="Gautami" panose="020B0502040204020203" pitchFamily="34" charset="0"/>
            </a:endParaRPr>
          </a:p>
        </p:txBody>
      </p:sp>
    </p:spTree>
    <p:extLst>
      <p:ext uri="{BB962C8B-B14F-4D97-AF65-F5344CB8AC3E}">
        <p14:creationId xmlns:p14="http://schemas.microsoft.com/office/powerpoint/2010/main" val="139149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871C-F6C6-4877-B3C0-C810781D22D2}"/>
              </a:ext>
            </a:extLst>
          </p:cNvPr>
          <p:cNvSpPr>
            <a:spLocks noGrp="1"/>
          </p:cNvSpPr>
          <p:nvPr>
            <p:ph type="ctrTitle"/>
          </p:nvPr>
        </p:nvSpPr>
        <p:spPr/>
        <p:txBody>
          <a:bodyPr/>
          <a:lstStyle/>
          <a:p>
            <a:r>
              <a:rPr lang="en-US" dirty="0"/>
              <a:t>Thank you</a:t>
            </a:r>
            <a:endParaRPr lang="en-IN" dirty="0"/>
          </a:p>
        </p:txBody>
      </p:sp>
    </p:spTree>
    <p:extLst>
      <p:ext uri="{BB962C8B-B14F-4D97-AF65-F5344CB8AC3E}">
        <p14:creationId xmlns:p14="http://schemas.microsoft.com/office/powerpoint/2010/main" val="180680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2854-1688-4EC7-8E75-E239451DF44A}"/>
              </a:ext>
            </a:extLst>
          </p:cNvPr>
          <p:cNvSpPr>
            <a:spLocks noGrp="1"/>
          </p:cNvSpPr>
          <p:nvPr>
            <p:ph type="title"/>
          </p:nvPr>
        </p:nvSpPr>
        <p:spPr/>
        <p:txBody>
          <a:bodyPr/>
          <a:lstStyle/>
          <a:p>
            <a:r>
              <a:rPr lang="en-US" u="sng" dirty="0"/>
              <a:t>contents</a:t>
            </a:r>
            <a:endParaRPr lang="en-IN" u="sng" dirty="0"/>
          </a:p>
        </p:txBody>
      </p:sp>
      <p:sp>
        <p:nvSpPr>
          <p:cNvPr id="3" name="Content Placeholder 2">
            <a:extLst>
              <a:ext uri="{FF2B5EF4-FFF2-40B4-BE49-F238E27FC236}">
                <a16:creationId xmlns:a16="http://schemas.microsoft.com/office/drawing/2014/main" id="{35C98928-1DD1-449F-9A2C-6AAEDA858E3A}"/>
              </a:ext>
            </a:extLst>
          </p:cNvPr>
          <p:cNvSpPr>
            <a:spLocks noGrp="1"/>
          </p:cNvSpPr>
          <p:nvPr>
            <p:ph idx="1"/>
          </p:nvPr>
        </p:nvSpPr>
        <p:spPr/>
        <p:txBody>
          <a:bodyPr>
            <a:normAutofit fontScale="77500" lnSpcReduction="20000"/>
          </a:bodyPr>
          <a:lstStyle/>
          <a:p>
            <a:pPr>
              <a:buFont typeface="Wingdings" panose="05000000000000000000" pitchFamily="2" charset="2"/>
              <a:buChar char="Ø"/>
            </a:pPr>
            <a:r>
              <a:rPr lang="en-IN" sz="3300" b="1" dirty="0"/>
              <a:t>Single Beam Spectrophotometer</a:t>
            </a:r>
          </a:p>
          <a:p>
            <a:pPr>
              <a:buFont typeface="Wingdings" panose="05000000000000000000" pitchFamily="2" charset="2"/>
              <a:buChar char="Ø"/>
            </a:pPr>
            <a:r>
              <a:rPr lang="en-IN" sz="3300" b="1" dirty="0"/>
              <a:t>Double Beam Spectrophotometer</a:t>
            </a:r>
          </a:p>
          <a:p>
            <a:pPr>
              <a:buFont typeface="Wingdings" panose="05000000000000000000" pitchFamily="2" charset="2"/>
              <a:buChar char="Ø"/>
            </a:pPr>
            <a:r>
              <a:rPr lang="en-IN" sz="3300" b="1" dirty="0"/>
              <a:t>Difference Between Single Beam and Double Beam Spectrophotometer </a:t>
            </a:r>
          </a:p>
          <a:p>
            <a:pPr>
              <a:buFont typeface="Wingdings" panose="05000000000000000000" pitchFamily="2" charset="2"/>
              <a:buChar char="Ø"/>
            </a:pPr>
            <a:r>
              <a:rPr lang="en-IN" sz="3300" b="1" dirty="0"/>
              <a:t>Summary – Single Beam vs Double Beam Spectrophotometer</a:t>
            </a:r>
          </a:p>
          <a:p>
            <a:pPr>
              <a:buFont typeface="Wingdings" panose="05000000000000000000" pitchFamily="2" charset="2"/>
              <a:buChar char="Ø"/>
            </a:pPr>
            <a:r>
              <a:rPr lang="en-IN" sz="3300" b="1" dirty="0"/>
              <a:t>Applications</a:t>
            </a:r>
            <a:br>
              <a:rPr lang="en-IN" sz="3600" b="1" dirty="0"/>
            </a:br>
            <a:endParaRPr lang="en-US" sz="3600" b="1" dirty="0"/>
          </a:p>
        </p:txBody>
      </p:sp>
    </p:spTree>
    <p:extLst>
      <p:ext uri="{BB962C8B-B14F-4D97-AF65-F5344CB8AC3E}">
        <p14:creationId xmlns:p14="http://schemas.microsoft.com/office/powerpoint/2010/main" val="363328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5836-49F8-4385-A8CB-B796082E1C8D}"/>
              </a:ext>
            </a:extLst>
          </p:cNvPr>
          <p:cNvSpPr>
            <a:spLocks noGrp="1"/>
          </p:cNvSpPr>
          <p:nvPr>
            <p:ph type="title"/>
          </p:nvPr>
        </p:nvSpPr>
        <p:spPr/>
        <p:txBody>
          <a:bodyPr>
            <a:normAutofit fontScale="90000"/>
          </a:bodyPr>
          <a:lstStyle/>
          <a:p>
            <a:r>
              <a:rPr lang="en-IN" b="1" dirty="0"/>
              <a:t>Single Beam Spectrophotometer</a:t>
            </a:r>
            <a:br>
              <a:rPr lang="en-IN" b="1" dirty="0"/>
            </a:br>
            <a:endParaRPr lang="en-IN" dirty="0"/>
          </a:p>
        </p:txBody>
      </p:sp>
      <p:sp>
        <p:nvSpPr>
          <p:cNvPr id="3" name="Content Placeholder 2">
            <a:extLst>
              <a:ext uri="{FF2B5EF4-FFF2-40B4-BE49-F238E27FC236}">
                <a16:creationId xmlns:a16="http://schemas.microsoft.com/office/drawing/2014/main" id="{2F656F3E-6B7A-461C-B0E9-746F660F4A79}"/>
              </a:ext>
            </a:extLst>
          </p:cNvPr>
          <p:cNvSpPr>
            <a:spLocks noGrp="1"/>
          </p:cNvSpPr>
          <p:nvPr>
            <p:ph idx="1"/>
          </p:nvPr>
        </p:nvSpPr>
        <p:spPr/>
        <p:txBody>
          <a:bodyPr/>
          <a:lstStyle/>
          <a:p>
            <a:r>
              <a:rPr lang="en-IN" dirty="0"/>
              <a:t>Single beam spectrophotometer is an analytical instrument in which all the light waves coming from the light source passes through the sample. Therefore, the measurements are taken as the intensity of light before and after the light pass through the sample. These single beam spectrophotometers are more compact and optically simpler than double beam spectrophotometers. And also these instruments are less expensive.</a:t>
            </a:r>
          </a:p>
          <a:p>
            <a:endParaRPr lang="en-IN" dirty="0"/>
          </a:p>
        </p:txBody>
      </p:sp>
    </p:spTree>
    <p:extLst>
      <p:ext uri="{BB962C8B-B14F-4D97-AF65-F5344CB8AC3E}">
        <p14:creationId xmlns:p14="http://schemas.microsoft.com/office/powerpoint/2010/main" val="72611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C4EE-D42B-4E80-9B27-E7B19EBA5D90}"/>
              </a:ext>
            </a:extLst>
          </p:cNvPr>
          <p:cNvSpPr>
            <a:spLocks noGrp="1"/>
          </p:cNvSpPr>
          <p:nvPr>
            <p:ph type="title"/>
          </p:nvPr>
        </p:nvSpPr>
        <p:spPr/>
        <p:txBody>
          <a:bodyPr>
            <a:normAutofit fontScale="90000"/>
          </a:bodyPr>
          <a:lstStyle/>
          <a:p>
            <a:r>
              <a:rPr lang="en-IN" b="1" dirty="0"/>
              <a:t>Single Beam Spectrophotometer</a:t>
            </a:r>
            <a:br>
              <a:rPr lang="en-IN" b="1" dirty="0"/>
            </a:br>
            <a:endParaRPr lang="en-IN" dirty="0"/>
          </a:p>
        </p:txBody>
      </p:sp>
      <p:sp>
        <p:nvSpPr>
          <p:cNvPr id="3" name="Content Placeholder 2">
            <a:extLst>
              <a:ext uri="{FF2B5EF4-FFF2-40B4-BE49-F238E27FC236}">
                <a16:creationId xmlns:a16="http://schemas.microsoft.com/office/drawing/2014/main" id="{B292F905-6B1D-42AC-B03D-6ECE51F16E39}"/>
              </a:ext>
            </a:extLst>
          </p:cNvPr>
          <p:cNvSpPr>
            <a:spLocks noGrp="1"/>
          </p:cNvSpPr>
          <p:nvPr>
            <p:ph idx="1"/>
          </p:nvPr>
        </p:nvSpPr>
        <p:spPr/>
        <p:txBody>
          <a:bodyPr/>
          <a:lstStyle/>
          <a:p>
            <a:r>
              <a:rPr lang="en-IN" dirty="0"/>
              <a:t>The sensitivity of detection of the light beam after it passes through the sample is high since it uses a non-split light beam (therefore, high energy exists throughout). Single beam spectrophotometers are available in analysis at visible and ultraviolet wavelength ranges.</a:t>
            </a:r>
          </a:p>
          <a:p>
            <a:r>
              <a:rPr lang="en-IN" dirty="0"/>
              <a:t>A single beam spectrophotometer measures the concentration of an analyte in a sample by measuring the amount of light absorbed by that analyte. Here, the Beer Lambert Law comes into operation. This law states that the concentration of an analyte is directly proportional to the absorbance.</a:t>
            </a:r>
          </a:p>
          <a:p>
            <a:endParaRPr lang="en-IN" dirty="0"/>
          </a:p>
        </p:txBody>
      </p:sp>
    </p:spTree>
    <p:extLst>
      <p:ext uri="{BB962C8B-B14F-4D97-AF65-F5344CB8AC3E}">
        <p14:creationId xmlns:p14="http://schemas.microsoft.com/office/powerpoint/2010/main" val="263986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fference Between Single Beam and Double Beam Spectrophotometer">
            <a:extLst>
              <a:ext uri="{FF2B5EF4-FFF2-40B4-BE49-F238E27FC236}">
                <a16:creationId xmlns:a16="http://schemas.microsoft.com/office/drawing/2014/main" id="{E954C2A6-C1F8-4FCD-889A-DC9DCE2C3D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09530" y="1086677"/>
            <a:ext cx="8640418" cy="3856383"/>
          </a:xfrm>
          <a:prstGeom prst="rect">
            <a:avLst/>
          </a:prstGeom>
          <a:noFill/>
          <a:ln>
            <a:noFill/>
          </a:ln>
        </p:spPr>
      </p:pic>
      <p:sp>
        <p:nvSpPr>
          <p:cNvPr id="3" name="Rectangle 2">
            <a:extLst>
              <a:ext uri="{FF2B5EF4-FFF2-40B4-BE49-F238E27FC236}">
                <a16:creationId xmlns:a16="http://schemas.microsoft.com/office/drawing/2014/main" id="{C837D2AF-6898-451A-87E4-45567A60C724}"/>
              </a:ext>
            </a:extLst>
          </p:cNvPr>
          <p:cNvSpPr/>
          <p:nvPr/>
        </p:nvSpPr>
        <p:spPr>
          <a:xfrm>
            <a:off x="4296878" y="5192404"/>
            <a:ext cx="3280192" cy="369332"/>
          </a:xfrm>
          <a:prstGeom prst="rect">
            <a:avLst/>
          </a:prstGeom>
        </p:spPr>
        <p:txBody>
          <a:bodyPr wrap="none">
            <a:spAutoFit/>
          </a:bodyPr>
          <a:lstStyle/>
          <a:p>
            <a:pPr algn="ctr"/>
            <a:r>
              <a:rPr lang="en-IN" b="1" dirty="0">
                <a:solidFill>
                  <a:srgbClr val="333333"/>
                </a:solidFill>
                <a:latin typeface="Calibri" panose="020F0502020204030204" pitchFamily="34" charset="0"/>
                <a:ea typeface="Times New Roman" panose="02020603050405020304" pitchFamily="18" charset="0"/>
              </a:rPr>
              <a:t>Single Beam Spectrophotometer</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227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D8F8-6C76-41B8-A174-2AA0B6ABCC74}"/>
              </a:ext>
            </a:extLst>
          </p:cNvPr>
          <p:cNvSpPr>
            <a:spLocks noGrp="1"/>
          </p:cNvSpPr>
          <p:nvPr>
            <p:ph type="title"/>
          </p:nvPr>
        </p:nvSpPr>
        <p:spPr/>
        <p:txBody>
          <a:bodyPr>
            <a:normAutofit fontScale="90000"/>
          </a:bodyPr>
          <a:lstStyle/>
          <a:p>
            <a:r>
              <a:rPr lang="en-IN" b="1" dirty="0"/>
              <a:t>Double Beam Spectrophotometer:</a:t>
            </a:r>
            <a:br>
              <a:rPr lang="en-IN" b="1" dirty="0"/>
            </a:br>
            <a:endParaRPr lang="en-IN" dirty="0"/>
          </a:p>
        </p:txBody>
      </p:sp>
      <p:sp>
        <p:nvSpPr>
          <p:cNvPr id="3" name="Content Placeholder 2">
            <a:extLst>
              <a:ext uri="{FF2B5EF4-FFF2-40B4-BE49-F238E27FC236}">
                <a16:creationId xmlns:a16="http://schemas.microsoft.com/office/drawing/2014/main" id="{56911F74-3AD6-41EA-93AF-E2F0D3D96330}"/>
              </a:ext>
            </a:extLst>
          </p:cNvPr>
          <p:cNvSpPr>
            <a:spLocks noGrp="1"/>
          </p:cNvSpPr>
          <p:nvPr>
            <p:ph idx="1"/>
          </p:nvPr>
        </p:nvSpPr>
        <p:spPr/>
        <p:txBody>
          <a:bodyPr/>
          <a:lstStyle/>
          <a:p>
            <a:r>
              <a:rPr lang="en-IN" dirty="0"/>
              <a:t>Double beam spectrophotometer is an analytical instrument in which the light beam coming from the light source splits into two fractions. One fraction acts as the reference (the reference beam) while the other fraction passes through the sample (sample beam). As a result, the reference beam does not pass through the sample</a:t>
            </a:r>
          </a:p>
        </p:txBody>
      </p:sp>
    </p:spTree>
    <p:extLst>
      <p:ext uri="{BB962C8B-B14F-4D97-AF65-F5344CB8AC3E}">
        <p14:creationId xmlns:p14="http://schemas.microsoft.com/office/powerpoint/2010/main" val="197664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619B-9704-45B0-BBCA-4A322E734A93}"/>
              </a:ext>
            </a:extLst>
          </p:cNvPr>
          <p:cNvSpPr>
            <a:spLocks noGrp="1"/>
          </p:cNvSpPr>
          <p:nvPr>
            <p:ph type="title"/>
          </p:nvPr>
        </p:nvSpPr>
        <p:spPr/>
        <p:txBody>
          <a:bodyPr>
            <a:normAutofit fontScale="90000"/>
          </a:bodyPr>
          <a:lstStyle/>
          <a:p>
            <a:r>
              <a:rPr lang="en-IN" b="1" dirty="0"/>
              <a:t>Double Beam Spectrophotometer:</a:t>
            </a:r>
            <a:br>
              <a:rPr lang="en-IN" b="1" dirty="0"/>
            </a:br>
            <a:endParaRPr lang="en-IN" dirty="0"/>
          </a:p>
        </p:txBody>
      </p:sp>
      <p:sp>
        <p:nvSpPr>
          <p:cNvPr id="3" name="Content Placeholder 2">
            <a:extLst>
              <a:ext uri="{FF2B5EF4-FFF2-40B4-BE49-F238E27FC236}">
                <a16:creationId xmlns:a16="http://schemas.microsoft.com/office/drawing/2014/main" id="{2CA4E98B-99F2-4330-A1CE-5F49AD77477C}"/>
              </a:ext>
            </a:extLst>
          </p:cNvPr>
          <p:cNvSpPr>
            <a:spLocks noGrp="1"/>
          </p:cNvSpPr>
          <p:nvPr>
            <p:ph idx="1"/>
          </p:nvPr>
        </p:nvSpPr>
        <p:spPr/>
        <p:txBody>
          <a:bodyPr>
            <a:normAutofit lnSpcReduction="10000"/>
          </a:bodyPr>
          <a:lstStyle/>
          <a:p>
            <a:r>
              <a:rPr lang="en-IN" dirty="0"/>
              <a:t>The sample beam can measure the absorbance of the sample. The reference beam can measure the absorption (the sample beam can be compared with the reference beam). Therefore, the absorption is the ratio between the sample beam (after passing through the sample) and a reference beam. A spectrophotometer has a monochromator that isolates the desired wavelengths from a light beam. The reference beam and sample beam recombine before moving to the monochromator. Consequently, this avoids or compensate the electronic and mechanical effects on both sample and reference beams, equally.</a:t>
            </a:r>
          </a:p>
          <a:p>
            <a:endParaRPr lang="en-IN" dirty="0"/>
          </a:p>
        </p:txBody>
      </p:sp>
    </p:spTree>
    <p:extLst>
      <p:ext uri="{BB962C8B-B14F-4D97-AF65-F5344CB8AC3E}">
        <p14:creationId xmlns:p14="http://schemas.microsoft.com/office/powerpoint/2010/main" val="38046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0533-5EA1-48D9-941C-116158F5970C}"/>
              </a:ext>
            </a:extLst>
          </p:cNvPr>
          <p:cNvSpPr>
            <a:spLocks noGrp="1"/>
          </p:cNvSpPr>
          <p:nvPr>
            <p:ph type="title"/>
          </p:nvPr>
        </p:nvSpPr>
        <p:spPr/>
        <p:txBody>
          <a:bodyPr/>
          <a:lstStyle/>
          <a:p>
            <a:endParaRPr lang="en-IN"/>
          </a:p>
        </p:txBody>
      </p:sp>
      <p:pic>
        <p:nvPicPr>
          <p:cNvPr id="4" name="Content Placeholder 3" descr="Key Difference Between Single Beam and Double Beam Spectrophotometer">
            <a:extLst>
              <a:ext uri="{FF2B5EF4-FFF2-40B4-BE49-F238E27FC236}">
                <a16:creationId xmlns:a16="http://schemas.microsoft.com/office/drawing/2014/main" id="{FD13B552-6E7A-4ED8-873F-99E4DE0A46C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0797" y="982132"/>
            <a:ext cx="9730406" cy="4209628"/>
          </a:xfrm>
          <a:prstGeom prst="rect">
            <a:avLst/>
          </a:prstGeom>
          <a:noFill/>
          <a:ln>
            <a:noFill/>
          </a:ln>
        </p:spPr>
      </p:pic>
      <p:sp>
        <p:nvSpPr>
          <p:cNvPr id="5" name="Rectangle 4">
            <a:extLst>
              <a:ext uri="{FF2B5EF4-FFF2-40B4-BE49-F238E27FC236}">
                <a16:creationId xmlns:a16="http://schemas.microsoft.com/office/drawing/2014/main" id="{8E51C839-D4AB-4DA4-8047-298389D09C97}"/>
              </a:ext>
            </a:extLst>
          </p:cNvPr>
          <p:cNvSpPr/>
          <p:nvPr/>
        </p:nvSpPr>
        <p:spPr>
          <a:xfrm>
            <a:off x="2637182" y="5337533"/>
            <a:ext cx="7368209" cy="369332"/>
          </a:xfrm>
          <a:prstGeom prst="rect">
            <a:avLst/>
          </a:prstGeom>
        </p:spPr>
        <p:txBody>
          <a:bodyPr wrap="square">
            <a:spAutoFit/>
          </a:bodyPr>
          <a:lstStyle/>
          <a:p>
            <a:r>
              <a:rPr lang="en-IN" sz="1600" b="1" dirty="0">
                <a:solidFill>
                  <a:srgbClr val="333333"/>
                </a:solidFill>
                <a:latin typeface="Arial" panose="020B0604020202020204" pitchFamily="34" charset="0"/>
                <a:ea typeface="Times New Roman" panose="02020603050405020304" pitchFamily="18" charset="0"/>
              </a:rPr>
              <a:t> </a:t>
            </a:r>
            <a:r>
              <a:rPr lang="en-IN" b="1" dirty="0">
                <a:solidFill>
                  <a:srgbClr val="333333"/>
                </a:solidFill>
                <a:latin typeface="Calibri" panose="020F0502020204030204" pitchFamily="34" charset="0"/>
                <a:ea typeface="Times New Roman" panose="02020603050405020304" pitchFamily="18" charset="0"/>
              </a:rPr>
              <a:t>The Pathway of Light Beam in a Double Beam Spectrophotometer</a:t>
            </a:r>
            <a:endParaRPr lang="en-IN" dirty="0"/>
          </a:p>
        </p:txBody>
      </p:sp>
    </p:spTree>
    <p:extLst>
      <p:ext uri="{BB962C8B-B14F-4D97-AF65-F5344CB8AC3E}">
        <p14:creationId xmlns:p14="http://schemas.microsoft.com/office/powerpoint/2010/main" val="46937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C3C2-5076-496A-A995-38B6889ACB27}"/>
              </a:ext>
            </a:extLst>
          </p:cNvPr>
          <p:cNvSpPr>
            <a:spLocks noGrp="1"/>
          </p:cNvSpPr>
          <p:nvPr>
            <p:ph type="title"/>
          </p:nvPr>
        </p:nvSpPr>
        <p:spPr/>
        <p:txBody>
          <a:bodyPr>
            <a:normAutofit fontScale="90000"/>
          </a:bodyPr>
          <a:lstStyle/>
          <a:p>
            <a:r>
              <a:rPr lang="en-IN" dirty="0"/>
              <a:t>Difference Between Single Beam and Double Beam Spectrophotometer</a:t>
            </a:r>
          </a:p>
        </p:txBody>
      </p:sp>
      <p:graphicFrame>
        <p:nvGraphicFramePr>
          <p:cNvPr id="7" name="Content Placeholder 6">
            <a:extLst>
              <a:ext uri="{FF2B5EF4-FFF2-40B4-BE49-F238E27FC236}">
                <a16:creationId xmlns:a16="http://schemas.microsoft.com/office/drawing/2014/main" id="{7DFCE47F-B032-4FDD-98FE-5C20594DF25A}"/>
              </a:ext>
            </a:extLst>
          </p:cNvPr>
          <p:cNvGraphicFramePr>
            <a:graphicFrameLocks noGrp="1"/>
          </p:cNvGraphicFramePr>
          <p:nvPr>
            <p:ph idx="1"/>
            <p:extLst>
              <p:ext uri="{D42A27DB-BD31-4B8C-83A1-F6EECF244321}">
                <p14:modId xmlns:p14="http://schemas.microsoft.com/office/powerpoint/2010/main" val="1664289447"/>
              </p:ext>
            </p:extLst>
          </p:nvPr>
        </p:nvGraphicFramePr>
        <p:xfrm>
          <a:off x="1630017" y="2531165"/>
          <a:ext cx="9144000" cy="3344703"/>
        </p:xfrm>
        <a:graphic>
          <a:graphicData uri="http://schemas.openxmlformats.org/drawingml/2006/table">
            <a:tbl>
              <a:tblPr firstRow="1" firstCol="1" bandRow="1">
                <a:tableStyleId>{5C22544A-7EE6-4342-B048-85BDC9FD1C3A}</a:tableStyleId>
              </a:tblPr>
              <a:tblGrid>
                <a:gridCol w="4572000">
                  <a:extLst>
                    <a:ext uri="{9D8B030D-6E8A-4147-A177-3AD203B41FA5}">
                      <a16:colId xmlns:a16="http://schemas.microsoft.com/office/drawing/2014/main" val="3346575294"/>
                    </a:ext>
                  </a:extLst>
                </a:gridCol>
                <a:gridCol w="4572000">
                  <a:extLst>
                    <a:ext uri="{9D8B030D-6E8A-4147-A177-3AD203B41FA5}">
                      <a16:colId xmlns:a16="http://schemas.microsoft.com/office/drawing/2014/main" val="2567175384"/>
                    </a:ext>
                  </a:extLst>
                </a:gridCol>
              </a:tblGrid>
              <a:tr h="903244">
                <a:tc gridSpan="2">
                  <a:txBody>
                    <a:bodyPr/>
                    <a:lstStyle/>
                    <a:p>
                      <a:pPr marL="0" marR="0" algn="ctr">
                        <a:lnSpc>
                          <a:spcPct val="107000"/>
                        </a:lnSpc>
                        <a:spcBef>
                          <a:spcPts val="0"/>
                        </a:spcBef>
                        <a:spcAft>
                          <a:spcPts val="0"/>
                        </a:spcAft>
                      </a:pPr>
                      <a:r>
                        <a:rPr lang="en-IN" sz="2400" dirty="0">
                          <a:effectLst/>
                        </a:rPr>
                        <a:t>Single Beam vs Double Beam Spectrophotometer</a:t>
                      </a:r>
                      <a:endParaRPr lang="en-IN" sz="2400" b="1" dirty="0">
                        <a:solidFill>
                          <a:srgbClr val="1F3763"/>
                        </a:solidFill>
                        <a:effectLst/>
                        <a:latin typeface="Calibri" panose="020F0502020204030204" pitchFamily="34" charset="0"/>
                        <a:ea typeface="Times New Roman" panose="02020603050405020304" pitchFamily="18" charset="0"/>
                        <a:cs typeface="Gautami" panose="020B0502040204020203" pitchFamily="34" charset="0"/>
                      </a:endParaRPr>
                    </a:p>
                  </a:txBody>
                  <a:tcPr marL="9525" marR="9525" marT="9525" marB="38100" anchor="ctr"/>
                </a:tc>
                <a:tc hMerge="1">
                  <a:txBody>
                    <a:bodyPr/>
                    <a:lstStyle/>
                    <a:p>
                      <a:endParaRPr lang="en-IN"/>
                    </a:p>
                  </a:txBody>
                  <a:tcPr/>
                </a:tc>
                <a:extLst>
                  <a:ext uri="{0D108BD9-81ED-4DB2-BD59-A6C34878D82A}">
                    <a16:rowId xmlns:a16="http://schemas.microsoft.com/office/drawing/2014/main" val="172908286"/>
                  </a:ext>
                </a:extLst>
              </a:tr>
              <a:tr h="2441459">
                <a:tc>
                  <a:txBody>
                    <a:bodyPr/>
                    <a:lstStyle/>
                    <a:p>
                      <a:pPr marL="0" marR="0">
                        <a:lnSpc>
                          <a:spcPct val="107000"/>
                        </a:lnSpc>
                        <a:spcBef>
                          <a:spcPts val="0"/>
                        </a:spcBef>
                        <a:spcAft>
                          <a:spcPts val="800"/>
                        </a:spcAft>
                      </a:pPr>
                      <a:r>
                        <a:rPr lang="en-IN" sz="2400" dirty="0">
                          <a:effectLst/>
                        </a:rPr>
                        <a:t>Single beam spectrophotometer is an analytical instrument in which all the light waves coming from the light source passes through the sample.</a:t>
                      </a:r>
                      <a:endParaRPr lang="en-IN" sz="2400" dirty="0">
                        <a:effectLst/>
                        <a:latin typeface="Calibri" panose="020F0502020204030204" pitchFamily="34" charset="0"/>
                        <a:ea typeface="Calibri" panose="020F0502020204030204" pitchFamily="34" charset="0"/>
                        <a:cs typeface="Gautami" panose="020B0502040204020203" pitchFamily="34" charset="0"/>
                      </a:endParaRPr>
                    </a:p>
                  </a:txBody>
                  <a:tcPr marL="285750" marR="9525" marT="9525" marB="38100" anchor="ctr"/>
                </a:tc>
                <a:tc>
                  <a:txBody>
                    <a:bodyPr/>
                    <a:lstStyle/>
                    <a:p>
                      <a:pPr marL="0" marR="0">
                        <a:lnSpc>
                          <a:spcPct val="107000"/>
                        </a:lnSpc>
                        <a:spcBef>
                          <a:spcPts val="0"/>
                        </a:spcBef>
                        <a:spcAft>
                          <a:spcPts val="800"/>
                        </a:spcAft>
                      </a:pPr>
                      <a:r>
                        <a:rPr lang="en-IN" sz="2400" dirty="0">
                          <a:effectLst/>
                        </a:rPr>
                        <a:t>Double beam spectrophotometer is an analytical instrument in which the light beam coming from the light source splits into two fractions.</a:t>
                      </a:r>
                      <a:endParaRPr lang="en-IN" sz="2400" dirty="0">
                        <a:effectLst/>
                        <a:latin typeface="Calibri" panose="020F0502020204030204" pitchFamily="34" charset="0"/>
                        <a:ea typeface="Calibri" panose="020F0502020204030204" pitchFamily="34" charset="0"/>
                        <a:cs typeface="Gautami" panose="020B0502040204020203" pitchFamily="34" charset="0"/>
                      </a:endParaRPr>
                    </a:p>
                  </a:txBody>
                  <a:tcPr marL="285750" marR="9525" marT="9525" marB="38100" anchor="ctr"/>
                </a:tc>
                <a:extLst>
                  <a:ext uri="{0D108BD9-81ED-4DB2-BD59-A6C34878D82A}">
                    <a16:rowId xmlns:a16="http://schemas.microsoft.com/office/drawing/2014/main" val="4052999925"/>
                  </a:ext>
                </a:extLst>
              </a:tr>
            </a:tbl>
          </a:graphicData>
        </a:graphic>
      </p:graphicFrame>
    </p:spTree>
    <p:extLst>
      <p:ext uri="{BB962C8B-B14F-4D97-AF65-F5344CB8AC3E}">
        <p14:creationId xmlns:p14="http://schemas.microsoft.com/office/powerpoint/2010/main" val="7445224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TotalTime>
  <Words>972</Words>
  <Application>Microsoft Office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Garamond</vt:lpstr>
      <vt:lpstr>Times New Roman</vt:lpstr>
      <vt:lpstr>Wingdings</vt:lpstr>
      <vt:lpstr>Organic</vt:lpstr>
      <vt:lpstr>UV-Visible Spectroscopy Part – 4 Analytical chemistry III B.Sc, semester - 5, paper - 6 </vt:lpstr>
      <vt:lpstr>contents</vt:lpstr>
      <vt:lpstr>Single Beam Spectrophotometer </vt:lpstr>
      <vt:lpstr>Single Beam Spectrophotometer </vt:lpstr>
      <vt:lpstr>PowerPoint Presentation</vt:lpstr>
      <vt:lpstr>Double Beam Spectrophotometer: </vt:lpstr>
      <vt:lpstr>Double Beam Spectrophotometer: </vt:lpstr>
      <vt:lpstr>PowerPoint Presentation</vt:lpstr>
      <vt:lpstr>Difference Between Single Beam and Double Beam Spectrophotometer</vt:lpstr>
      <vt:lpstr>Difference Between Single Beam and Double Beam Spectrophotometer</vt:lpstr>
      <vt:lpstr>Difference Between Single Beam and Double Beam Spectrophotometer</vt:lpstr>
      <vt:lpstr>Summary – Single Beam vs Double Beam Spectrophotometer </vt:lpstr>
      <vt:lpstr>Applications: </vt:lpstr>
      <vt:lpstr>Applications: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SSK</dc:creator>
  <cp:lastModifiedBy>NAGA SUBRAHMANYESWARA SWAMI KARANAM</cp:lastModifiedBy>
  <cp:revision>7</cp:revision>
  <dcterms:created xsi:type="dcterms:W3CDTF">2020-08-01T09:56:14Z</dcterms:created>
  <dcterms:modified xsi:type="dcterms:W3CDTF">2020-08-24T09:23:46Z</dcterms:modified>
</cp:coreProperties>
</file>